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326" r:id="rId3"/>
    <p:sldId id="353" r:id="rId4"/>
    <p:sldId id="298" r:id="rId5"/>
    <p:sldId id="267" r:id="rId6"/>
    <p:sldId id="300" r:id="rId7"/>
    <p:sldId id="319" r:id="rId8"/>
    <p:sldId id="322" r:id="rId9"/>
    <p:sldId id="323" r:id="rId10"/>
    <p:sldId id="268" r:id="rId11"/>
    <p:sldId id="302" r:id="rId12"/>
    <p:sldId id="303" r:id="rId13"/>
    <p:sldId id="304" r:id="rId14"/>
    <p:sldId id="305" r:id="rId15"/>
    <p:sldId id="349" r:id="rId16"/>
    <p:sldId id="350" r:id="rId17"/>
    <p:sldId id="270" r:id="rId18"/>
    <p:sldId id="324" r:id="rId19"/>
    <p:sldId id="325" r:id="rId20"/>
    <p:sldId id="320" r:id="rId21"/>
    <p:sldId id="307" r:id="rId22"/>
    <p:sldId id="313" r:id="rId23"/>
    <p:sldId id="314" r:id="rId24"/>
    <p:sldId id="310" r:id="rId25"/>
    <p:sldId id="328" r:id="rId26"/>
    <p:sldId id="341" r:id="rId27"/>
    <p:sldId id="340" r:id="rId28"/>
    <p:sldId id="342" r:id="rId29"/>
    <p:sldId id="343" r:id="rId30"/>
    <p:sldId id="329" r:id="rId31"/>
    <p:sldId id="344" r:id="rId32"/>
    <p:sldId id="339" r:id="rId33"/>
    <p:sldId id="345" r:id="rId34"/>
    <p:sldId id="346" r:id="rId35"/>
    <p:sldId id="311" r:id="rId36"/>
    <p:sldId id="330" r:id="rId37"/>
    <p:sldId id="336" r:id="rId38"/>
    <p:sldId id="337" r:id="rId39"/>
    <p:sldId id="309" r:id="rId40"/>
    <p:sldId id="338" r:id="rId41"/>
    <p:sldId id="331" r:id="rId42"/>
    <p:sldId id="335" r:id="rId43"/>
    <p:sldId id="334" r:id="rId44"/>
    <p:sldId id="333" r:id="rId45"/>
    <p:sldId id="332" r:id="rId46"/>
    <p:sldId id="312" r:id="rId47"/>
    <p:sldId id="351" r:id="rId48"/>
    <p:sldId id="352" r:id="rId49"/>
    <p:sldId id="321" r:id="rId50"/>
    <p:sldId id="269" r:id="rId51"/>
    <p:sldId id="348" r:id="rId52"/>
    <p:sldId id="347" r:id="rId53"/>
    <p:sldId id="316" r:id="rId54"/>
    <p:sldId id="317" r:id="rId55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D119C-A664-9D4C-80AC-44C0220A5CEA}" v="217" dt="2023-05-17T15:10:35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3" autoAdjust="0"/>
    <p:restoredTop sz="65848"/>
  </p:normalViewPr>
  <p:slideViewPr>
    <p:cSldViewPr snapToGrid="0">
      <p:cViewPr varScale="1">
        <p:scale>
          <a:sx n="114" d="100"/>
          <a:sy n="114" d="100"/>
        </p:scale>
        <p:origin x="25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8DD5B-86D8-4222-8D81-E9DB504BCF5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2109-68B4-4193-B114-3316DA9AB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1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59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2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9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Ambulance dispatch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03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Record Locator</a:t>
            </a:r>
          </a:p>
          <a:p>
            <a:endParaRPr lang="en-US" dirty="0"/>
          </a:p>
          <a:p>
            <a:pPr algn="l"/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Think of it as a Yellow Pages for clinical records, connecting the whole Nation.  It’s an index of pointers to data, but not the data itself.  Allowing an ambulance service in London to find a Mental Health Crisis plan that exists in Leeds.</a:t>
            </a:r>
          </a:p>
          <a:p>
            <a:pPr algn="l"/>
            <a:endParaRPr lang="en-GB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An index of clinical records, which connects the whole of England, regardless of organisation structures.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68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Embargo</a:t>
            </a:r>
          </a:p>
          <a:p>
            <a:r>
              <a:rPr lang="en-US" dirty="0"/>
              <a:t>Will be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30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Embargo</a:t>
            </a:r>
          </a:p>
          <a:p>
            <a:r>
              <a:rPr lang="en-US" dirty="0"/>
              <a:t>Will be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8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Embargo</a:t>
            </a:r>
          </a:p>
          <a:p>
            <a:r>
              <a:rPr lang="en-US" dirty="0"/>
              <a:t>Will be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09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51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652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5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we use </a:t>
            </a:r>
            <a:r>
              <a:rPr lang="en-US" dirty="0" err="1"/>
              <a:t>gitops</a:t>
            </a:r>
            <a:r>
              <a:rPr lang="en-US" dirty="0"/>
              <a:t> out in the wild</a:t>
            </a:r>
          </a:p>
          <a:p>
            <a:r>
              <a:rPr lang="en-US" dirty="0"/>
              <a:t>Share some of the things we’ve learnt</a:t>
            </a:r>
          </a:p>
          <a:p>
            <a:r>
              <a:rPr lang="en-US" dirty="0"/>
              <a:t>Inspire you to apply some / all in of the principles your workplace</a:t>
            </a:r>
          </a:p>
          <a:p>
            <a:r>
              <a:rPr lang="en-US" dirty="0"/>
              <a:t>Not much time for detail today, but do reach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230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Obvs.  It’s a fight club theme</a:t>
            </a:r>
          </a:p>
          <a:p>
            <a:endParaRPr lang="en-US" dirty="0"/>
          </a:p>
          <a:p>
            <a:r>
              <a:rPr lang="en-US" dirty="0"/>
              <a:t>More you talk and promote, then more stakeholders will engage and want to what is and will be onboard when you want to make the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56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Branches map to environments</a:t>
            </a:r>
          </a:p>
          <a:p>
            <a:r>
              <a:rPr lang="en-US" dirty="0"/>
              <a:t>Easy to see what is deployed where</a:t>
            </a:r>
          </a:p>
          <a:p>
            <a:endParaRPr lang="en-US" dirty="0"/>
          </a:p>
          <a:p>
            <a:r>
              <a:rPr lang="en-US" dirty="0"/>
              <a:t>Infra is defined in code alongside application source code</a:t>
            </a:r>
          </a:p>
          <a:p>
            <a:r>
              <a:rPr lang="en-US" dirty="0"/>
              <a:t>Entire running instance of the app can be stood up from code in repo</a:t>
            </a:r>
          </a:p>
          <a:p>
            <a:endParaRPr lang="en-US" dirty="0"/>
          </a:p>
          <a:p>
            <a:r>
              <a:rPr lang="en-US" dirty="0"/>
              <a:t>Enables the later rules</a:t>
            </a:r>
          </a:p>
          <a:p>
            <a:endParaRPr lang="en-US" dirty="0"/>
          </a:p>
          <a:p>
            <a:r>
              <a:rPr lang="en-US" dirty="0"/>
              <a:t>No need for other tool to manage deployments to other </a:t>
            </a:r>
            <a:r>
              <a:rPr lang="en-US" dirty="0" err="1"/>
              <a:t>envs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Gilab</a:t>
            </a:r>
            <a:r>
              <a:rPr lang="en-US" dirty="0"/>
              <a:t> CI / GitHub 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7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risk = small change is less risky than big changes</a:t>
            </a:r>
          </a:p>
          <a:p>
            <a:r>
              <a:rPr lang="en-US" dirty="0"/>
              <a:t>One ticket == one PR</a:t>
            </a:r>
          </a:p>
          <a:p>
            <a:r>
              <a:rPr lang="en-US" dirty="0"/>
              <a:t>Helps keep tickets small and concise</a:t>
            </a:r>
          </a:p>
          <a:p>
            <a:r>
              <a:rPr lang="en-US" dirty="0"/>
              <a:t>Easier to design, build, test, and deploy</a:t>
            </a:r>
          </a:p>
          <a:p>
            <a:r>
              <a:rPr lang="en-US"/>
              <a:t>Feature flags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8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IoC</a:t>
            </a:r>
          </a:p>
          <a:p>
            <a:r>
              <a:rPr lang="en-US" dirty="0"/>
              <a:t>Cloud</a:t>
            </a:r>
          </a:p>
          <a:p>
            <a:r>
              <a:rPr lang="en-US" dirty="0"/>
              <a:t>Much easier with serverless</a:t>
            </a:r>
          </a:p>
          <a:p>
            <a:r>
              <a:rPr lang="en-US" dirty="0"/>
              <a:t>Can be done with containers / EC2 / Servers</a:t>
            </a:r>
          </a:p>
          <a:p>
            <a:endParaRPr lang="en-US" dirty="0"/>
          </a:p>
          <a:p>
            <a:r>
              <a:rPr lang="en-US" dirty="0"/>
              <a:t>Testing – unit vs integration vs e2e – hard to find the right balance</a:t>
            </a:r>
          </a:p>
          <a:p>
            <a:r>
              <a:rPr lang="en-US" dirty="0" err="1"/>
              <a:t>Dependabot</a:t>
            </a:r>
            <a:r>
              <a:rPr lang="en-US" dirty="0"/>
              <a:t> for automated dependency updates</a:t>
            </a:r>
          </a:p>
          <a:p>
            <a:r>
              <a:rPr lang="en-US" dirty="0"/>
              <a:t>Zero (or close to) down time deployments</a:t>
            </a:r>
          </a:p>
          <a:p>
            <a:r>
              <a:rPr lang="en-US" dirty="0"/>
              <a:t>Deploy any time you like</a:t>
            </a:r>
          </a:p>
          <a:p>
            <a:r>
              <a:rPr lang="en-US" dirty="0"/>
              <a:t>No more out of hours deployments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96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095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258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36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23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996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3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49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42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484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8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89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171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5213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916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002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99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59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architect at Burendo</a:t>
            </a:r>
          </a:p>
          <a:p>
            <a:r>
              <a:rPr lang="en-US" dirty="0"/>
              <a:t>AWS partners</a:t>
            </a:r>
          </a:p>
          <a:p>
            <a:r>
              <a:rPr lang="en-US" dirty="0"/>
              <a:t>20+ years designing and building enterprise and consumer apps</a:t>
            </a:r>
          </a:p>
          <a:p>
            <a:r>
              <a:rPr lang="en-US" dirty="0"/>
              <a:t>Last 5 years in NHS and Govt </a:t>
            </a:r>
          </a:p>
          <a:p>
            <a:r>
              <a:rPr lang="en-US" dirty="0"/>
              <a:t>Primarily in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96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46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44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66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99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13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74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back out a change</a:t>
            </a:r>
          </a:p>
          <a:p>
            <a:r>
              <a:rPr lang="en-US" dirty="0"/>
              <a:t>As all changes are done through PR, and each PR is small, simply revert the PR, and that’s another change to roll forwards</a:t>
            </a:r>
          </a:p>
          <a:p>
            <a:r>
              <a:rPr lang="en-US" dirty="0"/>
              <a:t>Bug fix / hot fixes are just the same as another small release – branch, PR, review, test, merge, deploy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646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get too hung up on tooling</a:t>
            </a:r>
          </a:p>
          <a:p>
            <a:endParaRPr lang="en-US" dirty="0"/>
          </a:p>
          <a:p>
            <a:r>
              <a:rPr lang="en-US" dirty="0"/>
              <a:t>AWS =&gt; Code commit / deploy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+ GitHub Actions</a:t>
            </a:r>
          </a:p>
          <a:p>
            <a:endParaRPr lang="en-US" dirty="0"/>
          </a:p>
          <a:p>
            <a:r>
              <a:rPr lang="en-US" dirty="0"/>
              <a:t>Gitlab + GitLab CI</a:t>
            </a:r>
          </a:p>
          <a:p>
            <a:endParaRPr lang="en-US" dirty="0"/>
          </a:p>
          <a:p>
            <a:r>
              <a:rPr lang="en-US" dirty="0" err="1"/>
              <a:t>BitBucket</a:t>
            </a:r>
            <a:r>
              <a:rPr lang="en-US" dirty="0"/>
              <a:t> + Bamboo</a:t>
            </a:r>
          </a:p>
          <a:p>
            <a:endParaRPr lang="en-US" dirty="0"/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what you have to hand</a:t>
            </a:r>
          </a:p>
          <a:p>
            <a:endParaRPr lang="en-US" dirty="0"/>
          </a:p>
          <a:p>
            <a:r>
              <a:rPr lang="en-US" dirty="0"/>
              <a:t>Expect to write some code + scripts</a:t>
            </a:r>
          </a:p>
          <a:p>
            <a:endParaRPr lang="en-US" dirty="0"/>
          </a:p>
          <a:p>
            <a:r>
              <a:rPr lang="en-US" dirty="0"/>
              <a:t>Use what we’ve done for inspiration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06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0015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Start small – POC</a:t>
            </a:r>
          </a:p>
          <a:p>
            <a:r>
              <a:rPr lang="en-US" dirty="0"/>
              <a:t>Non critical app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Record metrics and monitor – tell the story</a:t>
            </a:r>
          </a:p>
          <a:p>
            <a:endParaRPr lang="en-US" dirty="0"/>
          </a:p>
          <a:p>
            <a:r>
              <a:rPr lang="en-US" dirty="0"/>
              <a:t>Sell the benefits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 risk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Ship value faster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for forgiveness not permission</a:t>
            </a:r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 carful</a:t>
            </a:r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Prove it out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people can be persuaded once they understand the benefits</a:t>
            </a:r>
          </a:p>
          <a:p>
            <a:endParaRPr lang="en-US" dirty="0"/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5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 hand who uses….</a:t>
            </a:r>
          </a:p>
          <a:p>
            <a:r>
              <a:rPr lang="en-US" dirty="0"/>
              <a:t>Git / Subversion / TFS / other VCS</a:t>
            </a:r>
          </a:p>
          <a:p>
            <a:r>
              <a:rPr lang="en-US" dirty="0"/>
              <a:t>Branches</a:t>
            </a:r>
          </a:p>
          <a:p>
            <a:r>
              <a:rPr lang="en-US" dirty="0"/>
              <a:t>CI / CD =&gt; GitHub Actions / GitLab CI / Bamboo / Circle CI / Jenkins / Others</a:t>
            </a:r>
          </a:p>
          <a:p>
            <a:r>
              <a:rPr lang="en-US" dirty="0" err="1"/>
              <a:t>Ioc</a:t>
            </a:r>
            <a:r>
              <a:rPr lang="en-US" dirty="0"/>
              <a:t> =&gt; Terraform / CloudFormation /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67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1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457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518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421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5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google</a:t>
            </a:r>
          </a:p>
          <a:p>
            <a:r>
              <a:rPr lang="en-US" dirty="0"/>
              <a:t>GitLab sum it up nicely</a:t>
            </a:r>
          </a:p>
          <a:p>
            <a:endParaRPr lang="en-US" dirty="0"/>
          </a:p>
          <a:p>
            <a:r>
              <a:rPr lang="en-US" dirty="0"/>
              <a:t>Best bits of dev ops and apply to infrastructure automation</a:t>
            </a:r>
          </a:p>
          <a:p>
            <a:endParaRPr lang="en-US" dirty="0"/>
          </a:p>
          <a:p>
            <a:r>
              <a:rPr lang="en-US" dirty="0"/>
              <a:t>Lots of different definitions</a:t>
            </a:r>
          </a:p>
          <a:p>
            <a:endParaRPr lang="en-US" dirty="0"/>
          </a:p>
          <a:p>
            <a:r>
              <a:rPr lang="en-US" dirty="0"/>
              <a:t>Git is the source of truth</a:t>
            </a:r>
          </a:p>
          <a:p>
            <a:endParaRPr lang="en-US" dirty="0"/>
          </a:p>
          <a:p>
            <a:r>
              <a:rPr lang="en-US" dirty="0"/>
              <a:t>Talk about how we apply and practice git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3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09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architected framework show of hands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Operational excellence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Performance Efficiency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Sustablity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 risk production deployments</a:t>
            </a:r>
          </a:p>
          <a:p>
            <a:r>
              <a:rPr lang="en-US" dirty="0"/>
              <a:t>Remove the need for humans to do deployments and make mistakes</a:t>
            </a:r>
          </a:p>
          <a:p>
            <a:r>
              <a:rPr lang="en-US" dirty="0"/>
              <a:t>Robust repeatable processes</a:t>
            </a:r>
          </a:p>
          <a:p>
            <a:r>
              <a:rPr lang="en-US" dirty="0"/>
              <a:t>Small changes are less risky than big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8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we’re all here for – to build and ship products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it, ship it, get it used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Move quickly and and delivery value to customers at pace</a:t>
            </a:r>
          </a:p>
          <a:p>
            <a:r>
              <a:rPr lang="en-US" dirty="0"/>
              <a:t>Job Zero on any project – must be able to ship software (working or otherwise)</a:t>
            </a:r>
          </a:p>
          <a:p>
            <a:r>
              <a:rPr lang="en-US" dirty="0"/>
              <a:t>Much easier to do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0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BA9D-55D3-4911-BD27-1B68C0369E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3326" y="863917"/>
            <a:ext cx="4442594" cy="914400"/>
          </a:xfrm>
        </p:spPr>
        <p:txBody>
          <a:bodyPr lIns="0" tIns="0" rIns="0" bIns="0" anchor="b"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Document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57C1-3D63-4BEA-9311-20148DC74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3326" y="1799143"/>
            <a:ext cx="4442594" cy="123729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Document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80CCF-59DA-4E7B-B8BB-35FAB297D1DD}"/>
              </a:ext>
            </a:extLst>
          </p:cNvPr>
          <p:cNvSpPr txBox="1"/>
          <p:nvPr userDrawn="1"/>
        </p:nvSpPr>
        <p:spPr>
          <a:xfrm>
            <a:off x="838199" y="5835694"/>
            <a:ext cx="337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Commercial </a:t>
            </a:r>
            <a:r>
              <a:rPr lang="en-GB" sz="1000" b="0" i="0" u="none" strike="noStrike" baseline="0">
                <a:solidFill>
                  <a:srgbClr val="FFFFFF"/>
                </a:solidFill>
                <a:latin typeface="Arial" panose="020B0604020202020204" pitchFamily="34" charset="0"/>
              </a:rPr>
              <a:t>in confidence. </a:t>
            </a:r>
            <a:endParaRPr lang="en-GB" sz="10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© 2022. All rights reserved. </a:t>
            </a:r>
            <a:endParaRPr lang="en-GB" sz="2400" b="0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C1844ED-59CE-432B-9EC0-C6B5548DD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20" y="5519651"/>
            <a:ext cx="2743200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BA9D-55D3-4911-BD27-1B68C0369E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3326" y="863917"/>
            <a:ext cx="4442593" cy="914400"/>
          </a:xfrm>
        </p:spPr>
        <p:txBody>
          <a:bodyPr lIns="0" tIns="0" rIns="0" bIns="0"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57C1-3D63-4BEA-9311-20148DC74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3326" y="1799143"/>
            <a:ext cx="4442593" cy="123729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Document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58127-BF85-4F80-836D-81B735A0B9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8641" y="5519651"/>
            <a:ext cx="1996967" cy="68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80CCF-59DA-4E7B-B8BB-35FAB297D1DD}"/>
              </a:ext>
            </a:extLst>
          </p:cNvPr>
          <p:cNvSpPr txBox="1"/>
          <p:nvPr userDrawn="1"/>
        </p:nvSpPr>
        <p:spPr>
          <a:xfrm>
            <a:off x="838200" y="5835694"/>
            <a:ext cx="3493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Commercial in confidence.</a:t>
            </a:r>
          </a:p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© 2022. All rights reserved. 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350981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2E61-FFE8-4A5B-97CC-179740AC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65126"/>
            <a:ext cx="10572000" cy="977879"/>
          </a:xfrm>
        </p:spPr>
        <p:txBody>
          <a:bodyPr bIns="0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2F89-D4BC-4AB3-971D-F42427DC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33601"/>
            <a:ext cx="10572000" cy="36718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D4B8-1434-430F-B883-A5385AAF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722D-7937-4E9A-9CAB-A490F6DB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E5697-7B5F-4C8D-969B-42BE2DA7B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8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959A-6432-4B5A-82CB-797AB8E58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9626" y="2133600"/>
            <a:ext cx="5210175" cy="36718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67E0-055C-4D4B-9F55-9485702BF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3600"/>
            <a:ext cx="5216525" cy="36718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974E0-37B6-48A2-A3D7-DCAF261A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F6B72-C5B2-4DB9-BD66-63FB1067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A83C8E-4624-4055-AD95-221E531A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7C1EA-2624-4D97-BC07-1A974F13C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03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D39-9801-478C-B35C-B4AB0EF1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8886F-0132-467B-A779-3E217B2B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49F13-0135-445B-943F-8BC245F8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8075606-6D31-40F1-8FE7-8629E188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91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DFFDE-BE13-45C5-9DB5-4A0E45D2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10EB-EE1E-4CB2-BAE3-DBC033F0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67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98E16CBC-D74C-4C46-9BC6-BF9C62DC9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16" y="2080263"/>
            <a:ext cx="1474169" cy="229286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B35FF-644F-44FD-9E6A-C01ACA4241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5617208"/>
            <a:ext cx="4826000" cy="427483"/>
          </a:xfrm>
        </p:spPr>
        <p:txBody>
          <a:bodyPr>
            <a:normAutofit/>
          </a:bodyPr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E9EFB22-A166-4727-9D2A-9D9C8C0B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3000" y="5189725"/>
            <a:ext cx="4826000" cy="427483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56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F5B71-A9D0-4A4D-938B-BBD6351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65127"/>
            <a:ext cx="10572000" cy="979200"/>
          </a:xfrm>
          <a:prstGeom prst="rect">
            <a:avLst/>
          </a:prstGeom>
        </p:spPr>
        <p:txBody>
          <a:bodyPr vert="horz" lIns="0" tIns="45720" rIns="91440" bIns="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942C-2FAA-4B87-81C6-22C85360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2133600"/>
            <a:ext cx="10572000" cy="3686691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CF47-0DA2-4CA2-8096-F59987673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695" y="6173788"/>
            <a:ext cx="4520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13573-CD18-4805-B41E-855360F36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0119" y="6173788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56E056E-08B7-479D-A1AE-71CCB23AFC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D35FEA-E8A8-4A6F-80D6-614C87B0516D}"/>
              </a:ext>
            </a:extLst>
          </p:cNvPr>
          <p:cNvCxnSpPr>
            <a:cxnSpLocks/>
          </p:cNvCxnSpPr>
          <p:nvPr userDrawn="1"/>
        </p:nvCxnSpPr>
        <p:spPr>
          <a:xfrm>
            <a:off x="810000" y="5997039"/>
            <a:ext cx="1057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22D705-15B8-4DB3-9973-083EC7EC7AD0}"/>
              </a:ext>
            </a:extLst>
          </p:cNvPr>
          <p:cNvCxnSpPr>
            <a:cxnSpLocks/>
          </p:cNvCxnSpPr>
          <p:nvPr userDrawn="1"/>
        </p:nvCxnSpPr>
        <p:spPr>
          <a:xfrm>
            <a:off x="1096764" y="6304752"/>
            <a:ext cx="0" cy="1368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2406002-75F8-465C-88A3-157567B717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57" y="6119094"/>
            <a:ext cx="417243" cy="4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62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266693" indent="-266693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444489" indent="-177796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4" userDrawn="1">
          <p15:clr>
            <a:srgbClr val="F26B43"/>
          </p15:clr>
        </p15:guide>
        <p15:guide id="2" pos="507" userDrawn="1">
          <p15:clr>
            <a:srgbClr val="F26B43"/>
          </p15:clr>
        </p15:guide>
        <p15:guide id="3" pos="7175" userDrawn="1">
          <p15:clr>
            <a:srgbClr val="F26B43"/>
          </p15:clr>
        </p15:guide>
        <p15:guide id="4" orient="horz" pos="3658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CBC8-525A-4520-A0CF-E8579BECE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81" y="1103760"/>
            <a:ext cx="5355152" cy="1279676"/>
          </a:xfrm>
        </p:spPr>
        <p:txBody>
          <a:bodyPr/>
          <a:lstStyle/>
          <a:p>
            <a:r>
              <a:rPr lang="en-GB" sz="6600" dirty="0" err="1"/>
              <a:t>GitOps</a:t>
            </a:r>
            <a:r>
              <a:rPr lang="en-GB" sz="6600" dirty="0"/>
              <a:t> Club: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E32E1-9859-4D03-8FD8-9F983FF3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081" y="2488689"/>
            <a:ext cx="5709919" cy="1985875"/>
          </a:xfrm>
        </p:spPr>
        <p:txBody>
          <a:bodyPr>
            <a:normAutofit/>
          </a:bodyPr>
          <a:lstStyle/>
          <a:p>
            <a:r>
              <a:rPr lang="en-GB" sz="2800" dirty="0"/>
              <a:t>The first rule of </a:t>
            </a:r>
            <a:r>
              <a:rPr lang="en-GB" sz="2800" dirty="0" err="1"/>
              <a:t>GitOps</a:t>
            </a:r>
            <a:r>
              <a:rPr lang="en-GB" sz="2800" dirty="0"/>
              <a:t> club is talk about </a:t>
            </a:r>
            <a:r>
              <a:rPr lang="en-GB" sz="2800" dirty="0" err="1"/>
              <a:t>GitOps</a:t>
            </a:r>
            <a:r>
              <a:rPr lang="en-GB" sz="2800" dirty="0"/>
              <a:t> club </a:t>
            </a:r>
          </a:p>
          <a:p>
            <a:r>
              <a:rPr lang="en-GB" sz="2400" dirty="0"/>
              <a:t>(to anyone who will listen 📢)</a:t>
            </a:r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2785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660604" y="2367171"/>
            <a:ext cx="68707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Used in the wild 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to deliver…</a:t>
            </a:r>
          </a:p>
        </p:txBody>
      </p:sp>
    </p:spTree>
    <p:extLst>
      <p:ext uri="{BB962C8B-B14F-4D97-AF65-F5344CB8AC3E}">
        <p14:creationId xmlns:p14="http://schemas.microsoft.com/office/powerpoint/2010/main" val="256465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967B1-D4C4-E83C-A8A8-E1F83FB3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1D6EA8-BFF2-4B39-A13C-2CAB57AB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7CE78-082D-9143-1495-1BBDE20A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512EC7-0B22-40ED-B360-8A73180D1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AC6D-2845-C23B-D588-FDBB4C8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12B0-B139-82C7-D11A-C5FE45CE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A3CF-B574-F5BD-DFC8-F4003992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488212-6557-0C6D-B89D-91C00B3E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61" y="0"/>
            <a:ext cx="1031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6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A3CF-B574-F5BD-DFC8-F4003992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15</a:t>
            </a:fld>
            <a:endParaRPr lang="en-GB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5595F5-930B-2B05-DEA3-E6BA0F4A2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61" y="0"/>
            <a:ext cx="1031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3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A3CF-B574-F5BD-DFC8-F4003992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1F5E4D-E1C7-117B-CCC2-1B148931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61" y="0"/>
            <a:ext cx="1031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9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39517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rules</a:t>
            </a:r>
          </a:p>
        </p:txBody>
      </p:sp>
    </p:spTree>
    <p:extLst>
      <p:ext uri="{BB962C8B-B14F-4D97-AF65-F5344CB8AC3E}">
        <p14:creationId xmlns:p14="http://schemas.microsoft.com/office/powerpoint/2010/main" val="200302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39517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</a:t>
            </a:r>
            <a:r>
              <a:rPr lang="en-US" sz="6600" b="1" strike="sngStrike" dirty="0">
                <a:solidFill>
                  <a:schemeClr val="tx2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7155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59298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principles</a:t>
            </a:r>
          </a:p>
        </p:txBody>
      </p:sp>
    </p:spTree>
    <p:extLst>
      <p:ext uri="{BB962C8B-B14F-4D97-AF65-F5344CB8AC3E}">
        <p14:creationId xmlns:p14="http://schemas.microsoft.com/office/powerpoint/2010/main" val="12181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9FE22-D3CE-CB74-CB00-AF40171C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</a:t>
            </a:fld>
            <a:endParaRPr lang="en-GB"/>
          </a:p>
        </p:txBody>
      </p:sp>
      <p:pic>
        <p:nvPicPr>
          <p:cNvPr id="3074" name="Picture 2" descr="Fight Club - Rotten Tomatoes">
            <a:extLst>
              <a:ext uri="{FF2B5EF4-FFF2-40B4-BE49-F238E27FC236}">
                <a16:creationId xmlns:a16="http://schemas.microsoft.com/office/drawing/2014/main" id="{0B90C9FD-3332-2FC6-2985-EA26E7E9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16" y="-27550"/>
            <a:ext cx="4650568" cy="68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B3795-E6F8-C61F-45DC-1657900CBA09}"/>
              </a:ext>
            </a:extLst>
          </p:cNvPr>
          <p:cNvSpPr txBox="1"/>
          <p:nvPr/>
        </p:nvSpPr>
        <p:spPr>
          <a:xfrm rot="904068">
            <a:off x="4209388" y="1068406"/>
            <a:ext cx="1934438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GitOps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6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84542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#1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You must talk about </a:t>
            </a:r>
          </a:p>
          <a:p>
            <a:r>
              <a:rPr lang="en-US" sz="6600" b="1" dirty="0" err="1">
                <a:solidFill>
                  <a:schemeClr val="tx2"/>
                </a:solidFill>
              </a:rPr>
              <a:t>GitOps</a:t>
            </a:r>
            <a:r>
              <a:rPr lang="en-US" sz="6600" b="1" dirty="0">
                <a:solidFill>
                  <a:schemeClr val="tx2"/>
                </a:solidFill>
              </a:rPr>
              <a:t> club 📢</a:t>
            </a:r>
          </a:p>
        </p:txBody>
      </p:sp>
    </p:spTree>
    <p:extLst>
      <p:ext uri="{BB962C8B-B14F-4D97-AF65-F5344CB8AC3E}">
        <p14:creationId xmlns:p14="http://schemas.microsoft.com/office/powerpoint/2010/main" val="42951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0238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#2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Git is the source of truth</a:t>
            </a:r>
          </a:p>
        </p:txBody>
      </p:sp>
    </p:spTree>
    <p:extLst>
      <p:ext uri="{BB962C8B-B14F-4D97-AF65-F5344CB8AC3E}">
        <p14:creationId xmlns:p14="http://schemas.microsoft.com/office/powerpoint/2010/main" val="2049453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62584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#3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Little and often</a:t>
            </a:r>
          </a:p>
        </p:txBody>
      </p:sp>
    </p:spTree>
    <p:extLst>
      <p:ext uri="{BB962C8B-B14F-4D97-AF65-F5344CB8AC3E}">
        <p14:creationId xmlns:p14="http://schemas.microsoft.com/office/powerpoint/2010/main" val="400224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955261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#4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Automate all the things</a:t>
            </a:r>
          </a:p>
        </p:txBody>
      </p:sp>
    </p:spTree>
    <p:extLst>
      <p:ext uri="{BB962C8B-B14F-4D97-AF65-F5344CB8AC3E}">
        <p14:creationId xmlns:p14="http://schemas.microsoft.com/office/powerpoint/2010/main" val="3692668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88472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#5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Feature branches for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dev work</a:t>
            </a:r>
          </a:p>
        </p:txBody>
      </p:sp>
    </p:spTree>
    <p:extLst>
      <p:ext uri="{BB962C8B-B14F-4D97-AF65-F5344CB8AC3E}">
        <p14:creationId xmlns:p14="http://schemas.microsoft.com/office/powerpoint/2010/main" val="1577957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26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1536570" y="1781666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27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3374797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B18A41-5559-9CD8-FB76-40303693F1BA}"/>
              </a:ext>
            </a:extLst>
          </p:cNvPr>
          <p:cNvSpPr/>
          <p:nvPr/>
        </p:nvSpPr>
        <p:spPr>
          <a:xfrm>
            <a:off x="3998538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7FE325-4DAF-31D3-9F02-27078C545C1D}"/>
              </a:ext>
            </a:extLst>
          </p:cNvPr>
          <p:cNvSpPr/>
          <p:nvPr/>
        </p:nvSpPr>
        <p:spPr>
          <a:xfrm>
            <a:off x="4622279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1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28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0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29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6447935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B18A41-5559-9CD8-FB76-40303693F1BA}"/>
              </a:ext>
            </a:extLst>
          </p:cNvPr>
          <p:cNvSpPr/>
          <p:nvPr/>
        </p:nvSpPr>
        <p:spPr>
          <a:xfrm>
            <a:off x="7071676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7FE325-4DAF-31D3-9F02-27078C545C1D}"/>
              </a:ext>
            </a:extLst>
          </p:cNvPr>
          <p:cNvSpPr/>
          <p:nvPr/>
        </p:nvSpPr>
        <p:spPr>
          <a:xfrm>
            <a:off x="7676563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4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3C222-F11E-868B-823B-2CCD9F59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</a:t>
            </a:fld>
            <a:endParaRPr lang="en-GB"/>
          </a:p>
        </p:txBody>
      </p:sp>
      <p:pic>
        <p:nvPicPr>
          <p:cNvPr id="4" name="Picture 3" descr="A person with a pink soap&#10;&#10;Description automatically generated">
            <a:extLst>
              <a:ext uri="{FF2B5EF4-FFF2-40B4-BE49-F238E27FC236}">
                <a16:creationId xmlns:a16="http://schemas.microsoft.com/office/drawing/2014/main" id="{022E8D61-C175-1E84-3CC9-DBB13A39F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0" y="0"/>
            <a:ext cx="4785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99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30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E6399C4-D7AB-D5A8-6926-417DA7C1CC0E}"/>
              </a:ext>
            </a:extLst>
          </p:cNvPr>
          <p:cNvSpPr/>
          <p:nvPr/>
        </p:nvSpPr>
        <p:spPr>
          <a:xfrm>
            <a:off x="8182468" y="2882245"/>
            <a:ext cx="641022" cy="615099"/>
          </a:xfrm>
          <a:prstGeom prst="ellipse">
            <a:avLst/>
          </a:prstGeom>
          <a:noFill/>
          <a:ln w="952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62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31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9926425" y="1779310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32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2E9BA55D-9B86-A5E0-EFBE-6199E89ADBFD}"/>
              </a:ext>
            </a:extLst>
          </p:cNvPr>
          <p:cNvSpPr/>
          <p:nvPr/>
        </p:nvSpPr>
        <p:spPr>
          <a:xfrm>
            <a:off x="8305015" y="484621"/>
            <a:ext cx="3054285" cy="2253006"/>
          </a:xfrm>
          <a:prstGeom prst="uturnArrow">
            <a:avLst>
              <a:gd name="adj1" fmla="val 16869"/>
              <a:gd name="adj2" fmla="val 22208"/>
              <a:gd name="adj3" fmla="val 31304"/>
              <a:gd name="adj4" fmla="val 25826"/>
              <a:gd name="adj5" fmla="val 620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05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EA1D2E-24AB-03AD-3E40-C6F48F90B327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21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34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EA1D2E-24AB-03AD-3E40-C6F48F90B327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A162BB-ACB9-FBDF-5D3A-1651365D60BE}"/>
              </a:ext>
            </a:extLst>
          </p:cNvPr>
          <p:cNvSpPr/>
          <p:nvPr/>
        </p:nvSpPr>
        <p:spPr>
          <a:xfrm>
            <a:off x="4708688" y="490082"/>
            <a:ext cx="1677971" cy="707011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 up new environment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3632E0-8F87-B8DB-F089-A0CDAA03477F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547674" y="1197093"/>
            <a:ext cx="1" cy="1704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3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4006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#6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Branches for well known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4248140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99913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625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3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2098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#7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Merge or push to trigger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 deployment</a:t>
            </a:r>
          </a:p>
        </p:txBody>
      </p:sp>
    </p:spTree>
    <p:extLst>
      <p:ext uri="{BB962C8B-B14F-4D97-AF65-F5344CB8AC3E}">
        <p14:creationId xmlns:p14="http://schemas.microsoft.com/office/powerpoint/2010/main" val="417624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picture containing clothing, person, human face, person&#10;&#10;Description automatically generated">
            <a:extLst>
              <a:ext uri="{FF2B5EF4-FFF2-40B4-BE49-F238E27FC236}">
                <a16:creationId xmlns:a16="http://schemas.microsoft.com/office/drawing/2014/main" id="{AE8F3785-A504-EDD2-1570-4E3DF6771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1" b="28177"/>
          <a:stretch/>
        </p:blipFill>
        <p:spPr>
          <a:xfrm>
            <a:off x="0" y="0"/>
            <a:ext cx="830779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8908584" y="201477"/>
            <a:ext cx="2580000" cy="1997154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none" lIns="251999" tIns="468000" rIns="251999" bIns="503999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152244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380303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23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26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71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C70FC2-1E04-328A-DDEA-B5897DDDDC38}"/>
              </a:ext>
            </a:extLst>
          </p:cNvPr>
          <p:cNvSpPr/>
          <p:nvPr/>
        </p:nvSpPr>
        <p:spPr>
          <a:xfrm>
            <a:off x="9816436" y="4242221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0C76A27-45A6-E07F-AC92-FFE9784D8B2B}"/>
              </a:ext>
            </a:extLst>
          </p:cNvPr>
          <p:cNvSpPr/>
          <p:nvPr/>
        </p:nvSpPr>
        <p:spPr>
          <a:xfrm>
            <a:off x="8614989" y="415650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1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73869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#8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Always forwards,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never back</a:t>
            </a:r>
          </a:p>
        </p:txBody>
      </p:sp>
    </p:spTree>
    <p:extLst>
      <p:ext uri="{BB962C8B-B14F-4D97-AF65-F5344CB8AC3E}">
        <p14:creationId xmlns:p14="http://schemas.microsoft.com/office/powerpoint/2010/main" val="1691364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FA6C1-9B64-6C6E-6A5E-A99AFC38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47</a:t>
            </a:fld>
            <a:endParaRPr lang="en-GB"/>
          </a:p>
        </p:txBody>
      </p:sp>
      <p:pic>
        <p:nvPicPr>
          <p:cNvPr id="4" name="Picture 3" descr="A wooden toolbox with different tools&#10;&#10;Description automatically generated">
            <a:extLst>
              <a:ext uri="{FF2B5EF4-FFF2-40B4-BE49-F238E27FC236}">
                <a16:creationId xmlns:a16="http://schemas.microsoft.com/office/drawing/2014/main" id="{2315AE8B-7905-4F11-BBB6-13720032B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b="4158"/>
          <a:stretch/>
        </p:blipFill>
        <p:spPr>
          <a:xfrm>
            <a:off x="1604772" y="253719"/>
            <a:ext cx="8982455" cy="63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9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298345" y="2875002"/>
            <a:ext cx="15953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687383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E7CBB-47F2-DBB3-E888-31C6B98E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49</a:t>
            </a:fld>
            <a:endParaRPr lang="en-GB"/>
          </a:p>
        </p:txBody>
      </p:sp>
      <p:pic>
        <p:nvPicPr>
          <p:cNvPr id="4098" name="Picture 2" descr="Why Coach Beard walks alone in that stray 'Ted Lasso' episode - Los Angeles  Times">
            <a:extLst>
              <a:ext uri="{FF2B5EF4-FFF2-40B4-BE49-F238E27FC236}">
                <a16:creationId xmlns:a16="http://schemas.microsoft.com/office/drawing/2014/main" id="{51E76332-1CAC-0A81-BC7F-CB7FA084A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b="8732"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C03E8-2243-F64D-D490-4E0368EE7F6C}"/>
              </a:ext>
            </a:extLst>
          </p:cNvPr>
          <p:cNvSpPr txBox="1"/>
          <p:nvPr/>
        </p:nvSpPr>
        <p:spPr>
          <a:xfrm>
            <a:off x="826819" y="117609"/>
            <a:ext cx="100255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My client / sponsor / PO 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says no</a:t>
            </a:r>
          </a:p>
        </p:txBody>
      </p:sp>
    </p:spTree>
    <p:extLst>
      <p:ext uri="{BB962C8B-B14F-4D97-AF65-F5344CB8AC3E}">
        <p14:creationId xmlns:p14="http://schemas.microsoft.com/office/powerpoint/2010/main" val="14169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415365" y="2875002"/>
            <a:ext cx="13612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4272013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3422992" y="2875002"/>
            <a:ext cx="5346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Tell me more</a:t>
            </a:r>
          </a:p>
        </p:txBody>
      </p:sp>
    </p:spTree>
    <p:extLst>
      <p:ext uri="{BB962C8B-B14F-4D97-AF65-F5344CB8AC3E}">
        <p14:creationId xmlns:p14="http://schemas.microsoft.com/office/powerpoint/2010/main" val="2086107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51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1D9295-9602-5BA8-C3A2-3DAAA981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5" y="0"/>
            <a:ext cx="9219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4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52</a:t>
            </a:fld>
            <a:endParaRPr lang="en-GB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A1D845-A530-7234-989E-7288D1D9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5" y="0"/>
            <a:ext cx="9219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9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548394" y="1608944"/>
            <a:ext cx="70952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  </a:t>
            </a:r>
            <a:r>
              <a:rPr lang="en-US" sz="5400" b="1" dirty="0" err="1">
                <a:solidFill>
                  <a:schemeClr val="tx2"/>
                </a:solidFill>
              </a:rPr>
              <a:t>BurendoUK</a:t>
            </a:r>
            <a:r>
              <a:rPr lang="en-US" sz="5400" b="1" dirty="0">
                <a:solidFill>
                  <a:schemeClr val="tx2"/>
                </a:solidFill>
              </a:rPr>
              <a:t>/talks</a:t>
            </a:r>
          </a:p>
          <a:p>
            <a:pPr algn="ctr"/>
            <a:endParaRPr lang="en-US" sz="5400" b="1" dirty="0">
              <a:solidFill>
                <a:schemeClr val="tx2"/>
              </a:solidFill>
            </a:endParaRPr>
          </a:p>
          <a:p>
            <a:pPr algn="ctr"/>
            <a:endParaRPr lang="en-US" sz="5400" b="1" dirty="0">
              <a:solidFill>
                <a:schemeClr val="tx2"/>
              </a:solidFill>
            </a:endParaRPr>
          </a:p>
          <a:p>
            <a:pPr algn="ctr"/>
            <a:r>
              <a:rPr lang="en-US" sz="5400" b="1" dirty="0">
                <a:solidFill>
                  <a:schemeClr val="tx2"/>
                </a:solidFill>
              </a:rPr>
              <a:t>@</a:t>
            </a:r>
            <a:r>
              <a:rPr lang="en-US" sz="5400" b="1" dirty="0" err="1">
                <a:solidFill>
                  <a:schemeClr val="tx2"/>
                </a:solidFill>
              </a:rPr>
              <a:t>kevinkuszyk</a:t>
            </a:r>
            <a:endParaRPr lang="en-US" sz="5400" b="1" dirty="0">
              <a:solidFill>
                <a:schemeClr val="tx2"/>
              </a:solidFill>
            </a:endParaRPr>
          </a:p>
          <a:p>
            <a:pPr algn="ctr"/>
            <a:r>
              <a:rPr lang="en-US" sz="4000" b="1" dirty="0" err="1">
                <a:solidFill>
                  <a:schemeClr val="tx2"/>
                </a:solidFill>
              </a:rPr>
              <a:t>kevin.kuszyk@burendo.com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cat, mammal, silhouette&#10;&#10;Description automatically generated">
            <a:extLst>
              <a:ext uri="{FF2B5EF4-FFF2-40B4-BE49-F238E27FC236}">
                <a16:creationId xmlns:a16="http://schemas.microsoft.com/office/drawing/2014/main" id="{7FD63A77-2131-6BC9-1054-2CABF320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2" y="1779425"/>
            <a:ext cx="613260" cy="6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3884497" y="2875002"/>
            <a:ext cx="44230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79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003920" y="2875002"/>
            <a:ext cx="4184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Git What?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6B32D4-55C5-213C-113A-8A119F4D3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19" y="0"/>
            <a:ext cx="10009651" cy="70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730588" y="2875002"/>
            <a:ext cx="10730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Why should I use </a:t>
            </a:r>
            <a:r>
              <a:rPr lang="en-US" sz="6600" b="1" dirty="0" err="1">
                <a:solidFill>
                  <a:schemeClr val="bg1"/>
                </a:solidFill>
              </a:rPr>
              <a:t>GitOps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015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560119" y="2367171"/>
            <a:ext cx="49872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#1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Reduce risk</a:t>
            </a:r>
          </a:p>
        </p:txBody>
      </p:sp>
    </p:spTree>
    <p:extLst>
      <p:ext uri="{BB962C8B-B14F-4D97-AF65-F5344CB8AC3E}">
        <p14:creationId xmlns:p14="http://schemas.microsoft.com/office/powerpoint/2010/main" val="1579996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560119" y="2367171"/>
            <a:ext cx="795442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#2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Deliver value faster</a:t>
            </a:r>
          </a:p>
        </p:txBody>
      </p:sp>
    </p:spTree>
    <p:extLst>
      <p:ext uri="{BB962C8B-B14F-4D97-AF65-F5344CB8AC3E}">
        <p14:creationId xmlns:p14="http://schemas.microsoft.com/office/powerpoint/2010/main" val="259463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rendo">
      <a:dk1>
        <a:sysClr val="windowText" lastClr="000000"/>
      </a:dk1>
      <a:lt1>
        <a:sysClr val="window" lastClr="FFFFFF"/>
      </a:lt1>
      <a:dk2>
        <a:srgbClr val="06325E"/>
      </a:dk2>
      <a:lt2>
        <a:srgbClr val="808080"/>
      </a:lt2>
      <a:accent1>
        <a:srgbClr val="EF5974"/>
      </a:accent1>
      <a:accent2>
        <a:srgbClr val="E1539D"/>
      </a:accent2>
      <a:accent3>
        <a:srgbClr val="8C4189"/>
      </a:accent3>
      <a:accent4>
        <a:srgbClr val="28A0DD"/>
      </a:accent4>
      <a:accent5>
        <a:srgbClr val="D1D146"/>
      </a:accent5>
      <a:accent6>
        <a:srgbClr val="0753AD"/>
      </a:accent6>
      <a:hlink>
        <a:srgbClr val="0753AD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28EBC0-CBB6-4920-A5B8-E1908F0C5C35}" vid="{E8B62730-84E2-4452-938C-F799E3E1A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4173</TotalTime>
  <Words>1995</Words>
  <Application>Microsoft Macintosh PowerPoint</Application>
  <PresentationFormat>Widescreen</PresentationFormat>
  <Paragraphs>509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Consolas</vt:lpstr>
      <vt:lpstr>Slack-Lato</vt:lpstr>
      <vt:lpstr>Office Theme</vt:lpstr>
      <vt:lpstr>GitOps Club: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Public Sector Day 2023</dc:title>
  <dc:creator>Kevin Kuszyk</dc:creator>
  <cp:lastModifiedBy>Kevin Kuszyk</cp:lastModifiedBy>
  <cp:revision>4</cp:revision>
  <dcterms:created xsi:type="dcterms:W3CDTF">2023-04-13T15:15:35Z</dcterms:created>
  <dcterms:modified xsi:type="dcterms:W3CDTF">2023-11-30T09:38:04Z</dcterms:modified>
</cp:coreProperties>
</file>